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3" r:id="rId2"/>
    <p:sldId id="260" r:id="rId3"/>
    <p:sldId id="257" r:id="rId4"/>
    <p:sldId id="262" r:id="rId5"/>
    <p:sldId id="264" r:id="rId6"/>
    <p:sldId id="259" r:id="rId7"/>
    <p:sldId id="258"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DE8E56-C21B-49CF-ACAB-363C3D200B41}" type="datetimeFigureOut">
              <a:rPr lang="en-US" smtClean="0"/>
              <a:pPr/>
              <a:t>9/16/2010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B812C3-BF2C-4588-8C22-9857CB06F0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0BBB9-8165-4504-8840-6EF6CD6603B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B812C3-BF2C-4588-8C22-9857CB06F0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0BBB9-8165-4504-8840-6EF6CD6603B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106DAE-88B0-4D35-A772-83DCBE478E0D}" type="datetimeFigureOut">
              <a:rPr lang="en-US" smtClean="0"/>
              <a:pPr/>
              <a:t>9/16/2010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06DAE-88B0-4D35-A772-83DCBE478E0D}" type="datetimeFigureOut">
              <a:rPr lang="en-US" smtClean="0"/>
              <a:pPr/>
              <a:t>9/16/2010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06DAE-88B0-4D35-A772-83DCBE478E0D}" type="datetimeFigureOut">
              <a:rPr lang="en-US" smtClean="0"/>
              <a:pPr/>
              <a:t>9/16/2010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06DAE-88B0-4D35-A772-83DCBE478E0D}" type="datetimeFigureOut">
              <a:rPr lang="en-US" smtClean="0"/>
              <a:pPr/>
              <a:t>9/16/2010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106DAE-88B0-4D35-A772-83DCBE478E0D}" type="datetimeFigureOut">
              <a:rPr lang="en-US" smtClean="0"/>
              <a:pPr/>
              <a:t>9/16/2010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106DAE-88B0-4D35-A772-83DCBE478E0D}" type="datetimeFigureOut">
              <a:rPr lang="en-US" smtClean="0"/>
              <a:pPr/>
              <a:t>9/16/2010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06DAE-88B0-4D35-A772-83DCBE478E0D}" type="datetimeFigureOut">
              <a:rPr lang="en-US" smtClean="0"/>
              <a:pPr/>
              <a:t>9/16/2010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106DAE-88B0-4D35-A772-83DCBE478E0D}" type="datetimeFigureOut">
              <a:rPr lang="en-US" smtClean="0"/>
              <a:pPr/>
              <a:t>9/16/2010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106DAE-88B0-4D35-A772-83DCBE478E0D}" type="datetimeFigureOut">
              <a:rPr lang="en-US" smtClean="0"/>
              <a:pPr/>
              <a:t>9/16/2010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106DAE-88B0-4D35-A772-83DCBE478E0D}" type="datetimeFigureOut">
              <a:rPr lang="en-US" smtClean="0"/>
              <a:pPr/>
              <a:t>9/16/2010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106DAE-88B0-4D35-A772-83DCBE478E0D}" type="datetimeFigureOut">
              <a:rPr lang="en-US" smtClean="0"/>
              <a:pPr/>
              <a:t>9/16/2010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37F96-6FC8-435A-974F-583BC90EC5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106DAE-88B0-4D35-A772-83DCBE478E0D}" type="datetimeFigureOut">
              <a:rPr lang="en-US" smtClean="0"/>
              <a:pPr/>
              <a:t>9/16/2010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37F96-6FC8-435A-974F-583BC90EC5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Kissinger’s Theory</a:t>
            </a:r>
            <a:endParaRPr lang="en-US" dirty="0"/>
          </a:p>
        </p:txBody>
      </p:sp>
      <p:sp>
        <p:nvSpPr>
          <p:cNvPr id="3" name="Subtitle 2"/>
          <p:cNvSpPr>
            <a:spLocks noGrp="1"/>
          </p:cNvSpPr>
          <p:nvPr>
            <p:ph type="subTitle" idx="1"/>
          </p:nvPr>
        </p:nvSpPr>
        <p:spPr/>
        <p:txBody>
          <a:bodyPr/>
          <a:lstStyle/>
          <a:p>
            <a:r>
              <a:rPr lang="en-US" dirty="0" smtClean="0"/>
              <a:t>By Kevin Williamson, Ellis Brown, Vincent </a:t>
            </a:r>
            <a:r>
              <a:rPr lang="en-US" dirty="0" err="1" smtClean="0"/>
              <a:t>Stanec</a:t>
            </a:r>
            <a:r>
              <a:rPr lang="en-US" dirty="0" smtClean="0"/>
              <a:t> and Jon Baer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Kissinger’s Theory</a:t>
            </a:r>
            <a:endParaRPr lang="en-US" dirty="0"/>
          </a:p>
        </p:txBody>
      </p:sp>
      <p:sp>
        <p:nvSpPr>
          <p:cNvPr id="3" name="Content Placeholder 2"/>
          <p:cNvSpPr>
            <a:spLocks noGrp="1"/>
          </p:cNvSpPr>
          <p:nvPr>
            <p:ph idx="1"/>
          </p:nvPr>
        </p:nvSpPr>
        <p:spPr/>
        <p:txBody>
          <a:bodyPr/>
          <a:lstStyle/>
          <a:p>
            <a:r>
              <a:rPr lang="en-US" dirty="0" smtClean="0"/>
              <a:t>The Versailles settlement was stillborn because the values it extolled clashed with the incentives needed to enforce it: the majority of the states required to defend the agreement considered it unjust in one way or another</a:t>
            </a:r>
            <a:endParaRPr lang="en-US" dirty="0"/>
          </a:p>
        </p:txBody>
      </p:sp>
      <p:pic>
        <p:nvPicPr>
          <p:cNvPr id="1026" name="Picture 2" descr="C:\Documents and Settings\vstanec\My Documents\my ifolder\10th grade\1st Trimester\History\images.jpg"/>
          <p:cNvPicPr>
            <a:picLocks noChangeAspect="1" noChangeArrowheads="1"/>
          </p:cNvPicPr>
          <p:nvPr/>
        </p:nvPicPr>
        <p:blipFill>
          <a:blip r:embed="rId3" cstate="print"/>
          <a:srcRect/>
          <a:stretch>
            <a:fillRect/>
          </a:stretch>
        </p:blipFill>
        <p:spPr bwMode="auto">
          <a:xfrm>
            <a:off x="4038600" y="4114800"/>
            <a:ext cx="2286000" cy="24765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ag-France.svg.jpg"/>
          <p:cNvPicPr>
            <a:picLocks noChangeAspect="1"/>
          </p:cNvPicPr>
          <p:nvPr/>
        </p:nvPicPr>
        <p:blipFill>
          <a:blip r:embed="rId3" cstate="print">
            <a:lum bright="41000"/>
          </a:blip>
          <a:stretch>
            <a:fillRect/>
          </a:stretch>
        </p:blipFill>
        <p:spPr>
          <a:xfrm>
            <a:off x="1" y="-1"/>
            <a:ext cx="9150540" cy="6858001"/>
          </a:xfrm>
          <a:prstGeom prst="rect">
            <a:avLst/>
          </a:prstGeom>
        </p:spPr>
      </p:pic>
      <p:sp>
        <p:nvSpPr>
          <p:cNvPr id="2" name="Title 1"/>
          <p:cNvSpPr>
            <a:spLocks noGrp="1"/>
          </p:cNvSpPr>
          <p:nvPr>
            <p:ph type="title"/>
          </p:nvPr>
        </p:nvSpPr>
        <p:spPr/>
        <p:txBody>
          <a:bodyPr/>
          <a:lstStyle/>
          <a:p>
            <a:r>
              <a:rPr lang="en-US" dirty="0" smtClean="0"/>
              <a:t>France </a:t>
            </a:r>
            <a:endParaRPr lang="en-US" dirty="0"/>
          </a:p>
        </p:txBody>
      </p:sp>
      <p:sp>
        <p:nvSpPr>
          <p:cNvPr id="3" name="Content Placeholder 2"/>
          <p:cNvSpPr>
            <a:spLocks noGrp="1"/>
          </p:cNvSpPr>
          <p:nvPr>
            <p:ph idx="1"/>
          </p:nvPr>
        </p:nvSpPr>
        <p:spPr/>
        <p:txBody>
          <a:bodyPr/>
          <a:lstStyle/>
          <a:p>
            <a:r>
              <a:rPr lang="en-US" dirty="0" smtClean="0"/>
              <a:t>France wanted the dismemberment of </a:t>
            </a:r>
            <a:r>
              <a:rPr lang="en-US" dirty="0"/>
              <a:t>G</a:t>
            </a:r>
            <a:r>
              <a:rPr lang="en-US" dirty="0" smtClean="0"/>
              <a:t>ermany they wanted Germany to be eliminated completely in order to end the threat to their security.</a:t>
            </a:r>
          </a:p>
          <a:p>
            <a:r>
              <a:rPr lang="en-US" dirty="0" smtClean="0"/>
              <a:t>They also wanted reparations from Germany both to cripple them and because they had lost a lot to Germany in the war.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70000" contrast="-70000"/>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3124200" cy="868362"/>
          </a:xfrm>
        </p:spPr>
        <p:txBody>
          <a:bodyPr>
            <a:normAutofit/>
          </a:bodyPr>
          <a:lstStyle/>
          <a:p>
            <a:r>
              <a:rPr lang="en-US" dirty="0" smtClean="0"/>
              <a:t>Great Britain</a:t>
            </a:r>
            <a:endParaRPr lang="en-US" dirty="0"/>
          </a:p>
        </p:txBody>
      </p:sp>
      <p:sp>
        <p:nvSpPr>
          <p:cNvPr id="3" name="Content Placeholder 2"/>
          <p:cNvSpPr>
            <a:spLocks noGrp="1"/>
          </p:cNvSpPr>
          <p:nvPr>
            <p:ph sz="half" idx="1"/>
          </p:nvPr>
        </p:nvSpPr>
        <p:spPr>
          <a:xfrm>
            <a:off x="0" y="457201"/>
            <a:ext cx="7391400" cy="2971800"/>
          </a:xfrm>
        </p:spPr>
        <p:txBody>
          <a:bodyPr>
            <a:normAutofit fontScale="70000" lnSpcReduction="20000"/>
          </a:bodyPr>
          <a:lstStyle/>
          <a:p>
            <a:pPr>
              <a:buNone/>
            </a:pPr>
            <a:r>
              <a:rPr lang="en-US" dirty="0" smtClean="0"/>
              <a:t>The general British public wished, similarly to France, crush Germany and blame the outbreak of war completely on them</a:t>
            </a:r>
          </a:p>
          <a:p>
            <a:pPr>
              <a:buNone/>
            </a:pPr>
            <a:r>
              <a:rPr lang="en-US" dirty="0" smtClean="0"/>
              <a:t>Great Britain’s representative, Prime Minister David Lloyd George, had vowed to the British masses which elected him in 1918 that “Germany </a:t>
            </a:r>
            <a:r>
              <a:rPr lang="en-US" dirty="0"/>
              <a:t>would be made to pay the full cost of the war and that </a:t>
            </a:r>
            <a:r>
              <a:rPr lang="en-US" dirty="0" smtClean="0"/>
              <a:t>‘we </a:t>
            </a:r>
            <a:r>
              <a:rPr lang="en-US" dirty="0"/>
              <a:t>will search their pockets for </a:t>
            </a:r>
            <a:r>
              <a:rPr lang="en-US" dirty="0" smtClean="0"/>
              <a:t>it’” *</a:t>
            </a:r>
            <a:endParaRPr lang="en-US" dirty="0"/>
          </a:p>
          <a:p>
            <a:pPr>
              <a:buNone/>
            </a:pPr>
            <a:r>
              <a:rPr lang="en-US" dirty="0" smtClean="0"/>
              <a:t>During negotiations about the Treaty of Versailles, Lloyd George views stood in between Georges Clemenceau’s revengeful ones and Woodrow Wilson’s idealistic ones</a:t>
            </a:r>
          </a:p>
          <a:p>
            <a:pPr>
              <a:buNone/>
            </a:pPr>
            <a:endParaRPr lang="en-US" dirty="0" smtClean="0"/>
          </a:p>
        </p:txBody>
      </p:sp>
      <p:sp>
        <p:nvSpPr>
          <p:cNvPr id="10" name="Content Placeholder 9"/>
          <p:cNvSpPr>
            <a:spLocks noGrp="1"/>
          </p:cNvSpPr>
          <p:nvPr>
            <p:ph sz="half" idx="2"/>
          </p:nvPr>
        </p:nvSpPr>
        <p:spPr>
          <a:xfrm>
            <a:off x="0" y="2819400"/>
            <a:ext cx="6477000" cy="4038600"/>
          </a:xfrm>
        </p:spPr>
        <p:txBody>
          <a:bodyPr>
            <a:normAutofit fontScale="70000" lnSpcReduction="20000"/>
          </a:bodyPr>
          <a:lstStyle/>
          <a:p>
            <a:pPr>
              <a:buNone/>
            </a:pPr>
            <a:r>
              <a:rPr lang="en-US" dirty="0" smtClean="0"/>
              <a:t>He wanted: </a:t>
            </a:r>
          </a:p>
          <a:p>
            <a:pPr lvl="1"/>
            <a:r>
              <a:rPr lang="en-US" dirty="0" smtClean="0"/>
              <a:t>To</a:t>
            </a:r>
            <a:r>
              <a:rPr lang="en-US" baseline="0" dirty="0" smtClean="0"/>
              <a:t> obtain some </a:t>
            </a:r>
            <a:r>
              <a:rPr lang="en-US" dirty="0" smtClean="0"/>
              <a:t>reparations (and land), but not as much as France</a:t>
            </a:r>
          </a:p>
          <a:p>
            <a:pPr lvl="1"/>
            <a:r>
              <a:rPr lang="en-US" dirty="0" smtClean="0"/>
              <a:t>To</a:t>
            </a:r>
            <a:r>
              <a:rPr lang="en-US" baseline="0" dirty="0" smtClean="0"/>
              <a:t> reduce the German navy to maintain British naval supremacy</a:t>
            </a:r>
          </a:p>
          <a:p>
            <a:pPr lvl="1"/>
            <a:r>
              <a:rPr lang="en-US" baseline="0" dirty="0" smtClean="0"/>
              <a:t>Reduce any future German military power</a:t>
            </a:r>
          </a:p>
          <a:p>
            <a:pPr lvl="1"/>
            <a:r>
              <a:rPr lang="en-US" baseline="0" dirty="0" smtClean="0"/>
              <a:t>To avoid getting on Germany’s bad side </a:t>
            </a:r>
          </a:p>
          <a:p>
            <a:pPr lvl="1"/>
            <a:r>
              <a:rPr lang="en-US" dirty="0" smtClean="0"/>
              <a:t>To improve German economy for the sake of trade</a:t>
            </a:r>
          </a:p>
          <a:p>
            <a:pPr>
              <a:buNone/>
            </a:pPr>
            <a:endParaRPr lang="en-US" dirty="0" smtClean="0"/>
          </a:p>
          <a:p>
            <a:pPr>
              <a:buNone/>
            </a:pPr>
            <a:r>
              <a:rPr lang="en-US" dirty="0" smtClean="0"/>
              <a:t>He</a:t>
            </a:r>
            <a:r>
              <a:rPr lang="en-US" baseline="0" dirty="0" smtClean="0"/>
              <a:t> disliked:</a:t>
            </a:r>
          </a:p>
          <a:p>
            <a:pPr lvl="1"/>
            <a:r>
              <a:rPr lang="en-US" dirty="0" smtClean="0"/>
              <a:t>Potentially provoked Germany</a:t>
            </a:r>
          </a:p>
          <a:p>
            <a:pPr lvl="1"/>
            <a:r>
              <a:rPr lang="en-US" dirty="0"/>
              <a:t>Lowering of British trade due to a smaller German economy because of reparations</a:t>
            </a:r>
          </a:p>
          <a:p>
            <a:pPr lvl="1"/>
            <a:r>
              <a:rPr lang="en-US" dirty="0"/>
              <a:t>France’s plans which would upset balance of power</a:t>
            </a:r>
          </a:p>
          <a:p>
            <a:endParaRPr lang="en-US" dirty="0"/>
          </a:p>
        </p:txBody>
      </p:sp>
      <p:sp>
        <p:nvSpPr>
          <p:cNvPr id="4" name="TextBox 3"/>
          <p:cNvSpPr txBox="1"/>
          <p:nvPr/>
        </p:nvSpPr>
        <p:spPr>
          <a:xfrm>
            <a:off x="3962400" y="0"/>
            <a:ext cx="2743200" cy="369332"/>
          </a:xfrm>
          <a:prstGeom prst="rect">
            <a:avLst/>
          </a:prstGeom>
          <a:noFill/>
        </p:spPr>
        <p:txBody>
          <a:bodyPr wrap="square" rtlCol="0">
            <a:spAutoFit/>
          </a:bodyPr>
          <a:lstStyle/>
          <a:p>
            <a:r>
              <a:rPr lang="en-US" dirty="0" smtClean="0"/>
              <a:t>* (Kissinger Reading p. 230)</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7410450" y="0"/>
            <a:ext cx="1733550" cy="2228850"/>
          </a:xfrm>
          <a:prstGeom prst="rect">
            <a:avLst/>
          </a:prstGeom>
          <a:noFill/>
          <a:ln w="9525">
            <a:noFill/>
            <a:miter lim="800000"/>
            <a:headEnd/>
            <a:tailEnd/>
          </a:ln>
        </p:spPr>
      </p:pic>
      <p:sp>
        <p:nvSpPr>
          <p:cNvPr id="6" name="TextBox 5"/>
          <p:cNvSpPr txBox="1"/>
          <p:nvPr/>
        </p:nvSpPr>
        <p:spPr>
          <a:xfrm>
            <a:off x="7543800" y="2209800"/>
            <a:ext cx="1600200" cy="307778"/>
          </a:xfrm>
          <a:prstGeom prst="rect">
            <a:avLst/>
          </a:prstGeom>
          <a:noFill/>
        </p:spPr>
        <p:txBody>
          <a:bodyPr wrap="square" rtlCol="0">
            <a:spAutoFit/>
          </a:bodyPr>
          <a:lstStyle/>
          <a:p>
            <a:r>
              <a:rPr lang="en-US" sz="1400" dirty="0" smtClean="0"/>
              <a:t>David Lloyd George</a:t>
            </a:r>
            <a:endParaRPr lang="en-US" sz="1400" dirty="0"/>
          </a:p>
        </p:txBody>
      </p:sp>
      <p:pic>
        <p:nvPicPr>
          <p:cNvPr id="1027" name="Picture 3"/>
          <p:cNvPicPr>
            <a:picLocks noChangeAspect="1" noChangeArrowheads="1"/>
          </p:cNvPicPr>
          <p:nvPr/>
        </p:nvPicPr>
        <p:blipFill>
          <a:blip r:embed="rId5" cstate="print"/>
          <a:srcRect/>
          <a:stretch>
            <a:fillRect/>
          </a:stretch>
        </p:blipFill>
        <p:spPr bwMode="auto">
          <a:xfrm>
            <a:off x="6172200" y="3276600"/>
            <a:ext cx="2971800" cy="24132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85000"/>
            <a:lum bright="70000" contrast="-70000"/>
          </a:blip>
          <a:srcRect/>
          <a:stretch>
            <a:fillRect l="-11000" r="-11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533400" y="-228600"/>
            <a:ext cx="8229600" cy="1143000"/>
          </a:xfrm>
        </p:spPr>
        <p:txBody>
          <a:bodyPr/>
          <a:lstStyle/>
          <a:p>
            <a:r>
              <a:rPr lang="en-US" dirty="0" smtClean="0"/>
              <a:t>Unites States at Versailles</a:t>
            </a:r>
            <a:endParaRPr lang="en-US" dirty="0"/>
          </a:p>
        </p:txBody>
      </p:sp>
      <p:sp>
        <p:nvSpPr>
          <p:cNvPr id="5" name="Content Placeholder 4"/>
          <p:cNvSpPr>
            <a:spLocks noGrp="1"/>
          </p:cNvSpPr>
          <p:nvPr>
            <p:ph sz="half" idx="1"/>
          </p:nvPr>
        </p:nvSpPr>
        <p:spPr>
          <a:xfrm>
            <a:off x="0" y="685800"/>
            <a:ext cx="4495800" cy="6172200"/>
          </a:xfrm>
        </p:spPr>
        <p:txBody>
          <a:bodyPr>
            <a:noAutofit/>
          </a:bodyPr>
          <a:lstStyle/>
          <a:p>
            <a:pPr>
              <a:buNone/>
            </a:pPr>
            <a:r>
              <a:rPr lang="en-US" sz="1500" b="1" dirty="0" smtClean="0">
                <a:latin typeface="+mj-lt"/>
                <a:cs typeface="Times New Roman" pitchFamily="18" charset="0"/>
              </a:rPr>
              <a:t>Woodrow Wilson</a:t>
            </a:r>
          </a:p>
          <a:p>
            <a:r>
              <a:rPr lang="en-US" sz="1500" dirty="0" smtClean="0">
                <a:cs typeface="Times New Roman" pitchFamily="18" charset="0"/>
              </a:rPr>
              <a:t>America believed in Democracy and Self-Determination as a pose to the typical European concepts of Realpolitik and the balance of power.</a:t>
            </a:r>
          </a:p>
          <a:p>
            <a:r>
              <a:rPr lang="en-US" sz="1500" dirty="0" smtClean="0">
                <a:cs typeface="Times New Roman" pitchFamily="18" charset="0"/>
              </a:rPr>
              <a:t>14 Points of how the treaty should be laid out</a:t>
            </a:r>
          </a:p>
          <a:p>
            <a:pPr lvl="1"/>
            <a:r>
              <a:rPr lang="en-US" sz="1500" dirty="0" smtClean="0">
                <a:cs typeface="Times New Roman" pitchFamily="18" charset="0"/>
              </a:rPr>
              <a:t>8 “obligatory” points:</a:t>
            </a:r>
          </a:p>
          <a:p>
            <a:pPr lvl="2"/>
            <a:r>
              <a:rPr lang="en-US" sz="1500" dirty="0" smtClean="0">
                <a:cs typeface="Times New Roman" pitchFamily="18" charset="0"/>
              </a:rPr>
              <a:t>Open diplomacy</a:t>
            </a:r>
          </a:p>
          <a:p>
            <a:pPr lvl="2"/>
            <a:r>
              <a:rPr lang="en-US" sz="1500" dirty="0" smtClean="0">
                <a:cs typeface="Times New Roman" pitchFamily="18" charset="0"/>
              </a:rPr>
              <a:t>Freedom of the seas</a:t>
            </a:r>
          </a:p>
          <a:p>
            <a:pPr lvl="2" fontAlgn="ctr"/>
            <a:r>
              <a:rPr lang="en-US" sz="1500" dirty="0" smtClean="0">
                <a:cs typeface="Times New Roman" pitchFamily="18" charset="0"/>
              </a:rPr>
              <a:t>General disarmament</a:t>
            </a:r>
          </a:p>
          <a:p>
            <a:pPr lvl="2" fontAlgn="ctr"/>
            <a:r>
              <a:rPr lang="en-US" sz="1500" dirty="0" smtClean="0">
                <a:cs typeface="Times New Roman" pitchFamily="18" charset="0"/>
              </a:rPr>
              <a:t>Removal of trade barriers</a:t>
            </a:r>
          </a:p>
          <a:p>
            <a:pPr lvl="2" fontAlgn="ctr"/>
            <a:r>
              <a:rPr lang="en-US" sz="1500" dirty="0" smtClean="0">
                <a:cs typeface="Times New Roman" pitchFamily="18" charset="0"/>
              </a:rPr>
              <a:t>Impartial settlement of colonial claims</a:t>
            </a:r>
          </a:p>
          <a:p>
            <a:pPr lvl="2" fontAlgn="ctr"/>
            <a:r>
              <a:rPr lang="en-US" sz="1500" dirty="0" smtClean="0">
                <a:cs typeface="Times New Roman" pitchFamily="18" charset="0"/>
              </a:rPr>
              <a:t>The restoration of Belgium</a:t>
            </a:r>
          </a:p>
          <a:p>
            <a:pPr lvl="2" fontAlgn="ctr"/>
            <a:r>
              <a:rPr lang="en-US" sz="1500" dirty="0" smtClean="0">
                <a:cs typeface="Times New Roman" pitchFamily="18" charset="0"/>
              </a:rPr>
              <a:t>The evacuation of Russian territory</a:t>
            </a:r>
          </a:p>
          <a:p>
            <a:pPr lvl="2" fontAlgn="ctr"/>
            <a:r>
              <a:rPr lang="en-US" sz="1500" dirty="0" smtClean="0">
                <a:cs typeface="Times New Roman" pitchFamily="18" charset="0"/>
              </a:rPr>
              <a:t>The establishment of a league of nations</a:t>
            </a:r>
          </a:p>
          <a:p>
            <a:pPr lvl="1"/>
            <a:r>
              <a:rPr lang="en-US" sz="1500" dirty="0" smtClean="0">
                <a:cs typeface="Times New Roman" pitchFamily="18" charset="0"/>
              </a:rPr>
              <a:t>6 possibly dispensable points:</a:t>
            </a:r>
          </a:p>
          <a:p>
            <a:pPr lvl="2" fontAlgn="ctr"/>
            <a:r>
              <a:rPr lang="en-US" sz="1500" dirty="0">
                <a:cs typeface="Times New Roman" pitchFamily="18" charset="0"/>
              </a:rPr>
              <a:t>Restoration of Alsace Lorraine</a:t>
            </a:r>
            <a:endParaRPr lang="en-US" sz="1500" dirty="0" smtClean="0">
              <a:cs typeface="Times New Roman" pitchFamily="18" charset="0"/>
            </a:endParaRPr>
          </a:p>
          <a:p>
            <a:pPr lvl="2" fontAlgn="ctr"/>
            <a:r>
              <a:rPr lang="en-US" sz="1500" dirty="0">
                <a:cs typeface="Times New Roman" pitchFamily="18" charset="0"/>
              </a:rPr>
              <a:t>Autonomy for minorities of Austria-Hungary and the Ottoman Empire</a:t>
            </a:r>
            <a:endParaRPr lang="en-US" sz="1500" dirty="0" smtClean="0">
              <a:cs typeface="Times New Roman" pitchFamily="18" charset="0"/>
            </a:endParaRPr>
          </a:p>
          <a:p>
            <a:pPr lvl="2" fontAlgn="ctr"/>
            <a:r>
              <a:rPr lang="en-US" sz="1500" dirty="0">
                <a:cs typeface="Times New Roman" pitchFamily="18" charset="0"/>
              </a:rPr>
              <a:t>Readjustment of Italy's frontiers</a:t>
            </a:r>
            <a:endParaRPr lang="en-US" sz="1500" dirty="0" smtClean="0">
              <a:cs typeface="Times New Roman" pitchFamily="18" charset="0"/>
            </a:endParaRPr>
          </a:p>
          <a:p>
            <a:pPr lvl="2" fontAlgn="ctr"/>
            <a:r>
              <a:rPr lang="en-US" sz="1500" dirty="0">
                <a:cs typeface="Times New Roman" pitchFamily="18" charset="0"/>
              </a:rPr>
              <a:t>Evacuation of the Balkans</a:t>
            </a:r>
            <a:endParaRPr lang="en-US" sz="1500" dirty="0" smtClean="0">
              <a:cs typeface="Times New Roman" pitchFamily="18" charset="0"/>
            </a:endParaRPr>
          </a:p>
          <a:p>
            <a:pPr lvl="2" fontAlgn="ctr"/>
            <a:r>
              <a:rPr lang="en-US" sz="1500" dirty="0">
                <a:cs typeface="Times New Roman" pitchFamily="18" charset="0"/>
              </a:rPr>
              <a:t>Internationalization of the Dardanelles</a:t>
            </a:r>
            <a:endParaRPr lang="en-US" sz="1500" dirty="0" smtClean="0">
              <a:cs typeface="Times New Roman" pitchFamily="18" charset="0"/>
            </a:endParaRPr>
          </a:p>
          <a:p>
            <a:pPr lvl="2" fontAlgn="ctr"/>
            <a:r>
              <a:rPr lang="en-US" sz="1500" dirty="0">
                <a:cs typeface="Times New Roman" pitchFamily="18" charset="0"/>
              </a:rPr>
              <a:t>Independent Poland with access to the </a:t>
            </a:r>
            <a:r>
              <a:rPr lang="en-US" sz="1500" dirty="0" smtClean="0">
                <a:cs typeface="Times New Roman" pitchFamily="18" charset="0"/>
              </a:rPr>
              <a:t>seas</a:t>
            </a:r>
          </a:p>
        </p:txBody>
      </p:sp>
      <p:sp>
        <p:nvSpPr>
          <p:cNvPr id="6" name="Content Placeholder 5"/>
          <p:cNvSpPr>
            <a:spLocks noGrp="1"/>
          </p:cNvSpPr>
          <p:nvPr>
            <p:ph sz="half" idx="2"/>
          </p:nvPr>
        </p:nvSpPr>
        <p:spPr>
          <a:xfrm>
            <a:off x="4419600" y="685800"/>
            <a:ext cx="4724400" cy="5638800"/>
          </a:xfrm>
        </p:spPr>
        <p:txBody>
          <a:bodyPr>
            <a:normAutofit/>
          </a:bodyPr>
          <a:lstStyle/>
          <a:p>
            <a:pPr>
              <a:buNone/>
            </a:pPr>
            <a:r>
              <a:rPr lang="en-US" sz="1500" b="1" dirty="0" smtClean="0">
                <a:latin typeface="Calibri (Body)"/>
                <a:cs typeface="Times New Roman" pitchFamily="18" charset="0"/>
              </a:rPr>
              <a:t>What the US didn’t want:</a:t>
            </a:r>
          </a:p>
          <a:p>
            <a:r>
              <a:rPr lang="en-US" sz="1500" dirty="0" smtClean="0">
                <a:latin typeface="Calibri (Body)"/>
                <a:cs typeface="Times New Roman" pitchFamily="18" charset="0"/>
              </a:rPr>
              <a:t>Didn’t want Germany to be put on a ridiculous payment plan of $33 billion; decided that the best way to have Germany pay would be to give them money to begin their reparations economically and socially, and then every year Germany could pay what they had the ability to pay.</a:t>
            </a:r>
          </a:p>
          <a:p>
            <a:r>
              <a:rPr lang="en-US" sz="1500" dirty="0" smtClean="0">
                <a:latin typeface="Calibri (Body)"/>
                <a:cs typeface="Times New Roman" pitchFamily="18" charset="0"/>
              </a:rPr>
              <a:t>The division of Germany in the breaking up of its parts. This would lead to an inability to pay reparations. It would also lead to absolute chaos for the German people.</a:t>
            </a:r>
            <a:endParaRPr lang="en-US" sz="1500" dirty="0">
              <a:latin typeface="Calibri (Body)"/>
              <a:cs typeface="Times New Roman" pitchFamily="18" charset="0"/>
            </a:endParaRPr>
          </a:p>
          <a:p>
            <a:pPr lvl="1"/>
            <a:r>
              <a:rPr lang="en-US" sz="1500" dirty="0" smtClean="0">
                <a:latin typeface="Calibri (Body)"/>
                <a:cs typeface="Times New Roman" pitchFamily="18" charset="0"/>
              </a:rPr>
              <a:t>The catch to this was that Wilson suggested that they give up territories that they had gained in the war such as the Balkans and Poland. This concept of giving up land won in war was relatively new; never before had a nation been so unequally represented in treaty negotiations. The 14 Points of Woodrow Wilson were designed to be as fair as possible to Germany, and the terms of the points still fell under the War Guilt clause. </a:t>
            </a:r>
          </a:p>
          <a:p>
            <a:pPr lvl="2"/>
            <a:endParaRPr lang="en-US" sz="1200" dirty="0" smtClean="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vstanec\My Documents\my ifolder\10th grade\1st Trimester\History\Council_of_Four_Versailles.jpg"/>
          <p:cNvPicPr>
            <a:picLocks noChangeAspect="1" noChangeArrowheads="1"/>
          </p:cNvPicPr>
          <p:nvPr/>
        </p:nvPicPr>
        <p:blipFill>
          <a:blip r:embed="rId3" cstate="print"/>
          <a:srcRect/>
          <a:stretch>
            <a:fillRect/>
          </a:stretch>
        </p:blipFill>
        <p:spPr bwMode="auto">
          <a:xfrm>
            <a:off x="609600" y="457200"/>
            <a:ext cx="8077200" cy="6009948"/>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The Treaty of Versailles</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600" dirty="0" smtClean="0">
                <a:solidFill>
                  <a:srgbClr val="FF0000"/>
                </a:solidFill>
              </a:rPr>
              <a:t>The league of nations was created</a:t>
            </a:r>
          </a:p>
          <a:p>
            <a:r>
              <a:rPr lang="en-US" sz="2600" dirty="0" smtClean="0">
                <a:solidFill>
                  <a:srgbClr val="FF0000"/>
                </a:solidFill>
              </a:rPr>
              <a:t>All the land that Germany acquired during the war want to be given to other countries</a:t>
            </a:r>
          </a:p>
          <a:p>
            <a:r>
              <a:rPr lang="en-US" sz="2600" dirty="0" smtClean="0">
                <a:solidFill>
                  <a:srgbClr val="FF0000"/>
                </a:solidFill>
              </a:rPr>
              <a:t>All overseas colonies were given to the league of nations</a:t>
            </a:r>
          </a:p>
          <a:p>
            <a:r>
              <a:rPr lang="en-US" sz="2600" dirty="0" smtClean="0">
                <a:solidFill>
                  <a:srgbClr val="FF0000"/>
                </a:solidFill>
              </a:rPr>
              <a:t>All land taken from Russia had to be given back to Russia</a:t>
            </a:r>
          </a:p>
          <a:p>
            <a:r>
              <a:rPr lang="en-US" sz="2600" dirty="0" smtClean="0">
                <a:solidFill>
                  <a:srgbClr val="FF0000"/>
                </a:solidFill>
              </a:rPr>
              <a:t>The German Army had to be reduced to 100,00 men</a:t>
            </a:r>
          </a:p>
          <a:p>
            <a:r>
              <a:rPr lang="en-US" sz="2600" dirty="0" smtClean="0">
                <a:solidFill>
                  <a:srgbClr val="FF0000"/>
                </a:solidFill>
              </a:rPr>
              <a:t>Western Germany was demilitarized</a:t>
            </a:r>
          </a:p>
          <a:p>
            <a:r>
              <a:rPr lang="en-US" sz="2600" dirty="0" smtClean="0">
                <a:solidFill>
                  <a:srgbClr val="FF0000"/>
                </a:solidFill>
              </a:rPr>
              <a:t>Germany was forbidden to unite with Austria</a:t>
            </a:r>
          </a:p>
          <a:p>
            <a:r>
              <a:rPr lang="en-US" sz="2600" dirty="0" smtClean="0">
                <a:solidFill>
                  <a:srgbClr val="FF0000"/>
                </a:solidFill>
              </a:rPr>
              <a:t>German had to accept the War Guilt Clause and pay reparations </a:t>
            </a:r>
            <a:endParaRPr lang="en-US" sz="260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lsacelorraine.jpg"/>
          <p:cNvPicPr>
            <a:picLocks noChangeAspect="1"/>
          </p:cNvPicPr>
          <p:nvPr/>
        </p:nvPicPr>
        <p:blipFill>
          <a:blip r:embed="rId3" cstate="print">
            <a:lum contrast="-5000"/>
          </a:blip>
          <a:stretch>
            <a:fillRect/>
          </a:stretch>
        </p:blipFill>
        <p:spPr>
          <a:xfrm>
            <a:off x="228600" y="0"/>
            <a:ext cx="3276600" cy="2457450"/>
          </a:xfrm>
          <a:prstGeom prst="rect">
            <a:avLst/>
          </a:prstGeom>
          <a:noFill/>
          <a:effectLst>
            <a:outerShdw dist="50800" sx="1000" sy="1000" algn="ctr" rotWithShape="0">
              <a:srgbClr val="000000">
                <a:alpha val="0"/>
              </a:srgbClr>
            </a:outerShdw>
          </a:effectLst>
        </p:spPr>
      </p:pic>
      <p:sp>
        <p:nvSpPr>
          <p:cNvPr id="2" name="Title 1"/>
          <p:cNvSpPr>
            <a:spLocks noGrp="1"/>
          </p:cNvSpPr>
          <p:nvPr>
            <p:ph type="title"/>
          </p:nvPr>
        </p:nvSpPr>
        <p:spPr/>
        <p:txBody>
          <a:bodyPr/>
          <a:lstStyle/>
          <a:p>
            <a:r>
              <a:rPr lang="en-US" dirty="0" smtClean="0"/>
              <a:t>France</a:t>
            </a:r>
            <a:endParaRPr lang="en-US" dirty="0"/>
          </a:p>
        </p:txBody>
      </p:sp>
      <p:sp>
        <p:nvSpPr>
          <p:cNvPr id="3" name="Content Placeholder 2"/>
          <p:cNvSpPr>
            <a:spLocks noGrp="1"/>
          </p:cNvSpPr>
          <p:nvPr>
            <p:ph idx="1"/>
          </p:nvPr>
        </p:nvSpPr>
        <p:spPr/>
        <p:txBody>
          <a:bodyPr/>
          <a:lstStyle/>
          <a:p>
            <a:r>
              <a:rPr lang="en-US" dirty="0" smtClean="0"/>
              <a:t>France felt that the final restrictions placed on Germany of disarmament, reparations loss of territory and other restrictions were too lenient and felt that Germany was still a threat that would come up again.</a:t>
            </a:r>
          </a:p>
          <a:p>
            <a:r>
              <a:rPr lang="en-US" dirty="0" smtClean="0"/>
              <a:t>Didn’t manage to have Germany dismembered but did regain some lost territory in </a:t>
            </a:r>
            <a:r>
              <a:rPr lang="en-US" dirty="0"/>
              <a:t>A</a:t>
            </a:r>
            <a:r>
              <a:rPr lang="en-US" dirty="0" smtClean="0"/>
              <a:t>lsace Lorraine.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 y="0"/>
            <a:ext cx="9173029"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713</Words>
  <Application>Microsoft Office PowerPoint</Application>
  <PresentationFormat>On-screen Show (4:3)</PresentationFormat>
  <Paragraphs>68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Kissinger’s Theory</vt:lpstr>
      <vt:lpstr>Kissinger’s Theory</vt:lpstr>
      <vt:lpstr>France </vt:lpstr>
      <vt:lpstr>Great Britain</vt:lpstr>
      <vt:lpstr>Unites States at Versailles</vt:lpstr>
      <vt:lpstr>The Treaty of Versailles</vt:lpstr>
      <vt:lpstr>France</vt:lpstr>
      <vt:lpstr>Slide 8</vt:lpstr>
    </vt:vector>
  </TitlesOfParts>
  <Company>MICDS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France </dc:title>
  <dc:creator>kwilliamson</dc:creator>
  <cp:lastModifiedBy>ebrown</cp:lastModifiedBy>
  <cp:revision>13</cp:revision>
  <dcterms:created xsi:type="dcterms:W3CDTF">2010-09-15T22:49:35Z</dcterms:created>
  <dcterms:modified xsi:type="dcterms:W3CDTF">2010-09-16T14:14:25Z</dcterms:modified>
</cp:coreProperties>
</file>